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oboto Serif"/>
      <p:regular r:id="rId25"/>
      <p:bold r:id="rId26"/>
      <p:italic r:id="rId27"/>
      <p:boldItalic r:id="rId28"/>
    </p:embeddedFont>
    <p:embeddedFont>
      <p:font typeface="Roboto Serif Light"/>
      <p:regular r:id="rId29"/>
      <p:bold r:id="rId30"/>
      <p:italic r:id="rId31"/>
      <p:boldItalic r:id="rId32"/>
    </p:embeddedFont>
    <p:embeddedFont>
      <p:font typeface="Montserrat"/>
      <p:regular r:id="rId33"/>
      <p:bold r:id="rId34"/>
      <p:italic r:id="rId35"/>
      <p:boldItalic r:id="rId36"/>
    </p:embeddedFont>
    <p:embeddedFont>
      <p:font typeface="Lato"/>
      <p:regular r:id="rId37"/>
      <p:bold r:id="rId38"/>
      <p:italic r:id="rId39"/>
      <p:boldItalic r:id="rId40"/>
    </p:embeddedFont>
    <p:embeddedFont>
      <p:font typeface="Roboto Serif SemiBold"/>
      <p:regular r:id="rId41"/>
      <p:bold r:id="rId42"/>
      <p:italic r:id="rId43"/>
      <p:boldItalic r:id="rId44"/>
    </p:embeddedFont>
    <p:embeddedFont>
      <p:font typeface="Roboto Serif Medium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Italic.fntdata"/><Relationship Id="rId20" Type="http://schemas.openxmlformats.org/officeDocument/2006/relationships/slide" Target="slides/slide15.xml"/><Relationship Id="rId42" Type="http://schemas.openxmlformats.org/officeDocument/2006/relationships/font" Target="fonts/RobotoSerifSemiBold-bold.fntdata"/><Relationship Id="rId41" Type="http://schemas.openxmlformats.org/officeDocument/2006/relationships/font" Target="fonts/RobotoSerifSemiBold-regular.fntdata"/><Relationship Id="rId22" Type="http://schemas.openxmlformats.org/officeDocument/2006/relationships/slide" Target="slides/slide17.xml"/><Relationship Id="rId44" Type="http://schemas.openxmlformats.org/officeDocument/2006/relationships/font" Target="fonts/RobotoSerifSemiBold-boldItalic.fntdata"/><Relationship Id="rId21" Type="http://schemas.openxmlformats.org/officeDocument/2006/relationships/slide" Target="slides/slide16.xml"/><Relationship Id="rId43" Type="http://schemas.openxmlformats.org/officeDocument/2006/relationships/font" Target="fonts/RobotoSerifSemiBold-italic.fntdata"/><Relationship Id="rId24" Type="http://schemas.openxmlformats.org/officeDocument/2006/relationships/slide" Target="slides/slide19.xml"/><Relationship Id="rId46" Type="http://schemas.openxmlformats.org/officeDocument/2006/relationships/font" Target="fonts/RobotoSerifMedium-bold.fntdata"/><Relationship Id="rId23" Type="http://schemas.openxmlformats.org/officeDocument/2006/relationships/slide" Target="slides/slide18.xml"/><Relationship Id="rId45" Type="http://schemas.openxmlformats.org/officeDocument/2006/relationships/font" Target="fonts/RobotoSerifMedium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Serif-bold.fntdata"/><Relationship Id="rId48" Type="http://schemas.openxmlformats.org/officeDocument/2006/relationships/font" Target="fonts/RobotoSerifMedium-boldItalic.fntdata"/><Relationship Id="rId25" Type="http://schemas.openxmlformats.org/officeDocument/2006/relationships/font" Target="fonts/RobotoSerif-regular.fntdata"/><Relationship Id="rId47" Type="http://schemas.openxmlformats.org/officeDocument/2006/relationships/font" Target="fonts/RobotoSerifMedium-italic.fntdata"/><Relationship Id="rId28" Type="http://schemas.openxmlformats.org/officeDocument/2006/relationships/font" Target="fonts/RobotoSerif-boldItalic.fntdata"/><Relationship Id="rId27" Type="http://schemas.openxmlformats.org/officeDocument/2006/relationships/font" Target="fonts/RobotoSerif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Serif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SerifLight-italic.fntdata"/><Relationship Id="rId30" Type="http://schemas.openxmlformats.org/officeDocument/2006/relationships/font" Target="fonts/RobotoSerifLight-bold.fntdata"/><Relationship Id="rId11" Type="http://schemas.openxmlformats.org/officeDocument/2006/relationships/slide" Target="slides/slide6.xml"/><Relationship Id="rId33" Type="http://schemas.openxmlformats.org/officeDocument/2006/relationships/font" Target="fonts/Montserrat-regular.fntdata"/><Relationship Id="rId10" Type="http://schemas.openxmlformats.org/officeDocument/2006/relationships/slide" Target="slides/slide5.xml"/><Relationship Id="rId32" Type="http://schemas.openxmlformats.org/officeDocument/2006/relationships/font" Target="fonts/RobotoSerifLight-boldItalic.fntdata"/><Relationship Id="rId13" Type="http://schemas.openxmlformats.org/officeDocument/2006/relationships/slide" Target="slides/slide8.xml"/><Relationship Id="rId35" Type="http://schemas.openxmlformats.org/officeDocument/2006/relationships/font" Target="fonts/Montserrat-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-bold.fntdata"/><Relationship Id="rId15" Type="http://schemas.openxmlformats.org/officeDocument/2006/relationships/slide" Target="slides/slide10.xml"/><Relationship Id="rId37" Type="http://schemas.openxmlformats.org/officeDocument/2006/relationships/font" Target="fonts/Lato-regular.fntdata"/><Relationship Id="rId14" Type="http://schemas.openxmlformats.org/officeDocument/2006/relationships/slide" Target="slides/slide9.xml"/><Relationship Id="rId36" Type="http://schemas.openxmlformats.org/officeDocument/2006/relationships/font" Target="fonts/Montserrat-boldItalic.fntdata"/><Relationship Id="rId17" Type="http://schemas.openxmlformats.org/officeDocument/2006/relationships/slide" Target="slides/slide12.xml"/><Relationship Id="rId39" Type="http://schemas.openxmlformats.org/officeDocument/2006/relationships/font" Target="fonts/Lato-italic.fntdata"/><Relationship Id="rId16" Type="http://schemas.openxmlformats.org/officeDocument/2006/relationships/slide" Target="slides/slide11.xml"/><Relationship Id="rId38" Type="http://schemas.openxmlformats.org/officeDocument/2006/relationships/font" Target="fonts/Lato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d565b2e6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d565b2e6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d565b2e6c1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d565b2e6c1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d565b2e6c1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d565b2e6c1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d565b2e6c1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d565b2e6c1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d565b2e6c1_0_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d565b2e6c1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d565b2e6c1_0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d565b2e6c1_0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d565b2e6c1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d565b2e6c1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d565b2e6c1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d565b2e6c1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d565b2e6c1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d565b2e6c1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d565b2e6c1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d565b2e6c1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f87997393_0_9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f87997393_0_9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d565b2e6c1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d565b2e6c1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f87997393_0_8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f87997393_0_8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f87997393_0_8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f87997393_0_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f96f5393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f96f5393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d565b2e6c1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d565b2e6c1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d565b2e6c1_0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d565b2e6c1_0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d565b2e6c1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d565b2e6c1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d565b2e6c1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d565b2e6c1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0" l="31059" r="1858" t="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 b="0" l="17400" r="10817" t="0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Font typeface="Roboto Serif SemiBold"/>
              <a:buNone/>
              <a:defRPr sz="4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 Medium"/>
              <a:buNone/>
              <a:defRPr>
                <a:latin typeface="Roboto Serif Medium"/>
                <a:ea typeface="Roboto Serif Medium"/>
                <a:cs typeface="Roboto Serif Medium"/>
                <a:sym typeface="Roboto Serif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 Medium"/>
              <a:buNone/>
              <a:defRPr sz="1300">
                <a:latin typeface="Roboto Serif Medium"/>
                <a:ea typeface="Roboto Serif Medium"/>
                <a:cs typeface="Roboto Serif Medium"/>
                <a:sym typeface="Roboto Serif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 Medium"/>
              <a:buNone/>
              <a:defRPr sz="1300">
                <a:latin typeface="Roboto Serif Medium"/>
                <a:ea typeface="Roboto Serif Medium"/>
                <a:cs typeface="Roboto Serif Medium"/>
                <a:sym typeface="Roboto Serif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 Medium"/>
              <a:buNone/>
              <a:defRPr sz="1300">
                <a:latin typeface="Roboto Serif Medium"/>
                <a:ea typeface="Roboto Serif Medium"/>
                <a:cs typeface="Roboto Serif Medium"/>
                <a:sym typeface="Roboto Serif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 Medium"/>
              <a:buNone/>
              <a:defRPr sz="1300">
                <a:latin typeface="Roboto Serif Medium"/>
                <a:ea typeface="Roboto Serif Medium"/>
                <a:cs typeface="Roboto Serif Medium"/>
                <a:sym typeface="Roboto Serif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 Medium"/>
              <a:buNone/>
              <a:defRPr sz="1300">
                <a:latin typeface="Roboto Serif Medium"/>
                <a:ea typeface="Roboto Serif Medium"/>
                <a:cs typeface="Roboto Serif Medium"/>
                <a:sym typeface="Roboto Serif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 Medium"/>
              <a:buNone/>
              <a:defRPr sz="1300">
                <a:latin typeface="Roboto Serif Medium"/>
                <a:ea typeface="Roboto Serif Medium"/>
                <a:cs typeface="Roboto Serif Medium"/>
                <a:sym typeface="Roboto Serif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 Medium"/>
              <a:buNone/>
              <a:defRPr sz="1300">
                <a:latin typeface="Roboto Serif Medium"/>
                <a:ea typeface="Roboto Serif Medium"/>
                <a:cs typeface="Roboto Serif Medium"/>
                <a:sym typeface="Roboto Serif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 Medium"/>
              <a:buNone/>
              <a:defRPr sz="1300">
                <a:latin typeface="Roboto Serif Medium"/>
                <a:ea typeface="Roboto Serif Medium"/>
                <a:cs typeface="Roboto Serif Medium"/>
                <a:sym typeface="Roboto Serif Medium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4048" y="-2955"/>
            <a:ext cx="1343100" cy="13482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1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1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1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1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1" name="Google Shape;121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22" name="Google Shape;122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0" name="Google Shape;140;p1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oboto Serif"/>
              <a:buNone/>
              <a:defRPr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1" name="Google Shape;14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2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2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2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7" name="Google Shape;147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48" name="Google Shape;148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0" name="Google Shape;150;p12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  <p:sp>
        <p:nvSpPr>
          <p:cNvPr id="151" name="Google Shape;151;p1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"/>
              <a:buNone/>
              <a:defRPr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"/>
              <a:buNone/>
              <a:defRPr sz="1300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"/>
              <a:buNone/>
              <a:defRPr sz="1300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"/>
              <a:buNone/>
              <a:defRPr sz="1300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"/>
              <a:buNone/>
              <a:defRPr sz="1300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"/>
              <a:buNone/>
              <a:defRPr sz="1300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"/>
              <a:buNone/>
              <a:defRPr sz="1300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"/>
              <a:buNone/>
              <a:defRPr sz="1300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"/>
              <a:buNone/>
              <a:defRPr sz="1300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  <p:sp>
        <p:nvSpPr>
          <p:cNvPr id="152" name="Google Shape;152;p1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  <p:sp>
        <p:nvSpPr>
          <p:cNvPr id="153" name="Google Shape;1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56" name="Google Shape;156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8" name="Google Shape;158;p1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 Serif"/>
              <a:buNone/>
              <a:defRPr>
                <a:latin typeface="Roboto Serif"/>
                <a:ea typeface="Roboto Serif"/>
                <a:cs typeface="Roboto Serif"/>
                <a:sym typeface="Roboto Serif"/>
              </a:defRPr>
            </a:lvl1pPr>
          </a:lstStyle>
          <a:p/>
        </p:txBody>
      </p:sp>
      <p:sp>
        <p:nvSpPr>
          <p:cNvPr id="159" name="Google Shape;159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0" name="Google Shape;160;p1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66" name="Google Shape;166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4" name="Google Shape;184;p14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Font typeface="Roboto Serif"/>
              <a:buNone/>
              <a:defRPr sz="8000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5" name="Google Shape;185;p1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  <p:sp>
        <p:nvSpPr>
          <p:cNvPr id="186" name="Google Shape;18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7" name="Google Shape;187;p14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4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4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4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3">
  <p:cSld name="TITLE_AND_BODY_1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6"/>
          <p:cNvPicPr preferRelativeResize="0"/>
          <p:nvPr/>
        </p:nvPicPr>
        <p:blipFill rotWithShape="1">
          <a:blip r:embed="rId2">
            <a:alphaModFix/>
          </a:blip>
          <a:srcRect b="-64640" l="19990" r="22481" t="64640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195" name="Google Shape;195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6" name="Google Shape;196;p16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Serif"/>
              <a:buChar char="●"/>
              <a:defRPr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Serif"/>
              <a:buChar char="○"/>
              <a:defRPr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Serif"/>
              <a:buChar char="■"/>
              <a:defRPr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Serif"/>
              <a:buChar char="●"/>
              <a:defRPr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Serif"/>
              <a:buChar char="○"/>
              <a:defRPr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Serif"/>
              <a:buChar char="■"/>
              <a:defRPr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Serif"/>
              <a:buChar char="●"/>
              <a:defRPr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Serif"/>
              <a:buChar char="○"/>
              <a:defRPr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 Serif"/>
              <a:buChar char="■"/>
              <a:defRPr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  <p:sp>
        <p:nvSpPr>
          <p:cNvPr id="197" name="Google Shape;19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8" name="Google Shape;198;p1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2" name="Google Shape;202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03" name="Google Shape;203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oboto Serif"/>
              <a:buNone/>
              <a:defRPr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oboto Serif"/>
              <a:buNone/>
              <a:defRPr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oboto Serif"/>
              <a:buNone/>
              <a:defRPr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oboto Serif"/>
              <a:buNone/>
              <a:defRPr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oboto Serif"/>
              <a:buNone/>
              <a:defRPr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oboto Serif"/>
              <a:buNone/>
              <a:defRPr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oboto Serif"/>
              <a:buNone/>
              <a:defRPr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oboto Serif"/>
              <a:buNone/>
              <a:defRPr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oboto Serif"/>
              <a:buNone/>
              <a:defRPr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5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5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" name="Google Shape;51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2" name="Google Shape;52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" name="Google Shape;54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Roboto Serif SemiBold"/>
              <a:buNone/>
              <a:defRPr sz="24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5" name="Google Shape;55;p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  <p:sp>
        <p:nvSpPr>
          <p:cNvPr id="56" name="Google Shape;5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_AND_BODY_2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  <p:sp>
        <p:nvSpPr>
          <p:cNvPr id="59" name="Google Shape;59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6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Serif"/>
              <a:buChar char="●"/>
              <a:defRPr sz="11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Serif"/>
              <a:buChar char="○"/>
              <a:defRPr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Serif"/>
              <a:buChar char="■"/>
              <a:defRPr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Serif"/>
              <a:buChar char="●"/>
              <a:defRPr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Serif"/>
              <a:buChar char="○"/>
              <a:defRPr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Serif"/>
              <a:buChar char="■"/>
              <a:defRPr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Serif"/>
              <a:buChar char="●"/>
              <a:defRPr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Serif"/>
              <a:buChar char="○"/>
              <a:defRPr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Roboto Serif"/>
              <a:buChar char="■"/>
              <a:defRPr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  <p:sp>
        <p:nvSpPr>
          <p:cNvPr id="61" name="Google Shape;61;p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" name="Google Shape;65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6" name="Google Shape;66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" name="Google Shape;68;p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_AND_BODY_2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Roboto Serif"/>
              <a:buNone/>
              <a:defRPr sz="1800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  <p:sp>
        <p:nvSpPr>
          <p:cNvPr id="72" name="Google Shape;72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7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7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" name="Google Shape;77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8" name="Google Shape;78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" name="Google Shape;80;p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Roboto Serif"/>
              <a:buNone/>
              <a:defRPr sz="1000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  <p:sp>
        <p:nvSpPr>
          <p:cNvPr id="81" name="Google Shape;8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7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Serif"/>
              <a:buChar char="●"/>
              <a:defRPr sz="11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Serif"/>
              <a:buChar char="○"/>
              <a:defRPr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Serif"/>
              <a:buChar char="■"/>
              <a:defRPr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Serif"/>
              <a:buChar char="●"/>
              <a:defRPr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Serif"/>
              <a:buChar char="○"/>
              <a:defRPr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Serif"/>
              <a:buChar char="■"/>
              <a:defRPr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Serif"/>
              <a:buChar char="●"/>
              <a:defRPr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Serif"/>
              <a:buChar char="○"/>
              <a:defRPr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Roboto Serif"/>
              <a:buChar char="■"/>
              <a:defRPr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8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8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8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" name="Google Shape;88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9" name="Google Shape;89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  <p:sp>
        <p:nvSpPr>
          <p:cNvPr id="92" name="Google Shape;92;p8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  <p:sp>
        <p:nvSpPr>
          <p:cNvPr id="93" name="Google Shape;93;p8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1" name="Google Shape;101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4" name="Google Shape;10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0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0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0" name="Google Shape;110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11" name="Google Shape;111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p1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Roboto Serif"/>
              <a:buNone/>
              <a:defRPr sz="2400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4" name="Google Shape;114;p1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●"/>
              <a:defRPr>
                <a:latin typeface="Roboto Serif"/>
                <a:ea typeface="Roboto Serif"/>
                <a:cs typeface="Roboto Serif"/>
                <a:sym typeface="Roboto Serif"/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Font typeface="Roboto Serif"/>
              <a:buChar char="○"/>
              <a:defRPr>
                <a:latin typeface="Roboto Serif"/>
                <a:ea typeface="Roboto Serif"/>
                <a:cs typeface="Roboto Serif"/>
                <a:sym typeface="Roboto Serif"/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Font typeface="Roboto Serif"/>
              <a:buChar char="■"/>
              <a:defRPr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  <p:sp>
        <p:nvSpPr>
          <p:cNvPr id="115" name="Google Shape;11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2.jpg"/><Relationship Id="rId6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13.png"/><Relationship Id="rId5" Type="http://schemas.openxmlformats.org/officeDocument/2006/relationships/image" Target="../media/image22.png"/><Relationship Id="rId6" Type="http://schemas.openxmlformats.org/officeDocument/2006/relationships/image" Target="../media/image2.jpg"/><Relationship Id="rId7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2.jpg"/><Relationship Id="rId5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.jpg"/><Relationship Id="rId6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2.jpg"/><Relationship Id="rId5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18.png"/><Relationship Id="rId5" Type="http://schemas.openxmlformats.org/officeDocument/2006/relationships/image" Target="../media/image2.jpg"/><Relationship Id="rId6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2.jpg"/><Relationship Id="rId5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31.jpg"/><Relationship Id="rId5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jpg"/><Relationship Id="rId4" Type="http://schemas.openxmlformats.org/officeDocument/2006/relationships/image" Target="../media/image6.jpg"/><Relationship Id="rId5" Type="http://schemas.openxmlformats.org/officeDocument/2006/relationships/image" Target="../media/image35.jpg"/><Relationship Id="rId6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3.png"/><Relationship Id="rId6" Type="http://schemas.openxmlformats.org/officeDocument/2006/relationships/image" Target="../media/image7.png"/><Relationship Id="rId7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2.jpg"/><Relationship Id="rId6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image" Target="../media/image14.png"/><Relationship Id="rId5" Type="http://schemas.openxmlformats.org/officeDocument/2006/relationships/image" Target="../media/image2.jpg"/><Relationship Id="rId6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2.jp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"/>
          <p:cNvSpPr txBox="1"/>
          <p:nvPr>
            <p:ph idx="1" type="subTitle"/>
          </p:nvPr>
        </p:nvSpPr>
        <p:spPr>
          <a:xfrm>
            <a:off x="4801725" y="3875550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Social Media Marketing Proposal</a:t>
            </a:r>
            <a:endParaRPr/>
          </a:p>
        </p:txBody>
      </p:sp>
      <p:pic>
        <p:nvPicPr>
          <p:cNvPr id="210" name="Google Shape;2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1525" y="1429838"/>
            <a:ext cx="3232349" cy="228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Engagement</a:t>
            </a:r>
            <a:endParaRPr/>
          </a:p>
        </p:txBody>
      </p:sp>
      <p:sp>
        <p:nvSpPr>
          <p:cNvPr id="341" name="Google Shape;341;p26"/>
          <p:cNvSpPr txBox="1"/>
          <p:nvPr/>
        </p:nvSpPr>
        <p:spPr>
          <a:xfrm>
            <a:off x="4380825" y="4442275"/>
            <a:ext cx="29844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Example of post with relevant picture, link and story.</a:t>
            </a:r>
            <a:endParaRPr sz="8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342" name="Google Shape;3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6075" y="883604"/>
            <a:ext cx="2708400" cy="360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6"/>
          <p:cNvPicPr preferRelativeResize="0"/>
          <p:nvPr/>
        </p:nvPicPr>
        <p:blipFill rotWithShape="1">
          <a:blip r:embed="rId4">
            <a:alphaModFix/>
          </a:blip>
          <a:srcRect b="6340" l="0" r="0" t="0"/>
          <a:stretch/>
        </p:blipFill>
        <p:spPr>
          <a:xfrm>
            <a:off x="1184750" y="1435100"/>
            <a:ext cx="2825478" cy="305227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6"/>
          <p:cNvSpPr txBox="1"/>
          <p:nvPr/>
        </p:nvSpPr>
        <p:spPr>
          <a:xfrm>
            <a:off x="4446075" y="797550"/>
            <a:ext cx="945300" cy="10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Roboto Serif"/>
                <a:ea typeface="Roboto Serif"/>
                <a:cs typeface="Roboto Serif"/>
                <a:sym typeface="Roboto Serif"/>
              </a:rPr>
              <a:t>Linkedin</a:t>
            </a:r>
            <a:endParaRPr sz="1000">
              <a:solidFill>
                <a:srgbClr val="D9D9D9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345" name="Google Shape;345;p26"/>
          <p:cNvSpPr txBox="1"/>
          <p:nvPr/>
        </p:nvSpPr>
        <p:spPr>
          <a:xfrm>
            <a:off x="1143850" y="1099421"/>
            <a:ext cx="19914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Roboto Serif"/>
                <a:ea typeface="Roboto Serif"/>
                <a:cs typeface="Roboto Serif"/>
                <a:sym typeface="Roboto Serif"/>
              </a:rPr>
              <a:t>Facebook</a:t>
            </a:r>
            <a:endParaRPr sz="1000">
              <a:solidFill>
                <a:srgbClr val="D9D9D9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346" name="Google Shape;346;p26"/>
          <p:cNvPicPr preferRelativeResize="0"/>
          <p:nvPr/>
        </p:nvPicPr>
        <p:blipFill rotWithShape="1">
          <a:blip r:embed="rId5">
            <a:alphaModFix/>
          </a:blip>
          <a:srcRect b="0" l="14111" r="14111" t="0"/>
          <a:stretch/>
        </p:blipFill>
        <p:spPr>
          <a:xfrm rot="10800000">
            <a:off x="6238025" y="7367"/>
            <a:ext cx="2898000" cy="2691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347" name="Google Shape;347;p26"/>
          <p:cNvPicPr preferRelativeResize="0"/>
          <p:nvPr/>
        </p:nvPicPr>
        <p:blipFill rotWithShape="1">
          <a:blip r:embed="rId6">
            <a:alphaModFix/>
          </a:blip>
          <a:srcRect b="42269" l="0" r="0" t="0"/>
          <a:stretch/>
        </p:blipFill>
        <p:spPr>
          <a:xfrm>
            <a:off x="7365224" y="584887"/>
            <a:ext cx="2084400" cy="85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6"/>
          <p:cNvSpPr txBox="1"/>
          <p:nvPr/>
        </p:nvSpPr>
        <p:spPr>
          <a:xfrm>
            <a:off x="488313" y="4442275"/>
            <a:ext cx="37470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Zoomed in pictures with very specific captions can be segregating.</a:t>
            </a:r>
            <a:endParaRPr sz="8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7"/>
          <p:cNvSpPr txBox="1"/>
          <p:nvPr>
            <p:ph type="title"/>
          </p:nvPr>
        </p:nvSpPr>
        <p:spPr>
          <a:xfrm>
            <a:off x="1297500" y="3175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Engagement</a:t>
            </a:r>
            <a:endParaRPr/>
          </a:p>
        </p:txBody>
      </p:sp>
      <p:sp>
        <p:nvSpPr>
          <p:cNvPr id="354" name="Google Shape;354;p27"/>
          <p:cNvSpPr txBox="1"/>
          <p:nvPr/>
        </p:nvSpPr>
        <p:spPr>
          <a:xfrm>
            <a:off x="1297500" y="681074"/>
            <a:ext cx="56097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Most engaging Youtube campaigns and views are from at least 4 years ago. </a:t>
            </a:r>
            <a:endParaRPr sz="10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355" name="Google Shape;355;p27"/>
          <p:cNvPicPr preferRelativeResize="0"/>
          <p:nvPr/>
        </p:nvPicPr>
        <p:blipFill rotWithShape="1">
          <a:blip r:embed="rId3">
            <a:alphaModFix/>
          </a:blip>
          <a:srcRect b="7407" l="0" r="0" t="0"/>
          <a:stretch/>
        </p:blipFill>
        <p:spPr>
          <a:xfrm>
            <a:off x="1426750" y="1132200"/>
            <a:ext cx="5058908" cy="20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7"/>
          <p:cNvPicPr preferRelativeResize="0"/>
          <p:nvPr/>
        </p:nvPicPr>
        <p:blipFill rotWithShape="1">
          <a:blip r:embed="rId4">
            <a:alphaModFix/>
          </a:blip>
          <a:srcRect b="0" l="14480" r="19460" t="0"/>
          <a:stretch/>
        </p:blipFill>
        <p:spPr>
          <a:xfrm>
            <a:off x="775398" y="3256850"/>
            <a:ext cx="2700828" cy="173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6574" y="3256847"/>
            <a:ext cx="3842726" cy="173535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7"/>
          <p:cNvSpPr txBox="1"/>
          <p:nvPr/>
        </p:nvSpPr>
        <p:spPr>
          <a:xfrm>
            <a:off x="6566666" y="2812850"/>
            <a:ext cx="10641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Youtube</a:t>
            </a:r>
            <a:endParaRPr sz="9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359" name="Google Shape;359;p27"/>
          <p:cNvPicPr preferRelativeResize="0"/>
          <p:nvPr/>
        </p:nvPicPr>
        <p:blipFill rotWithShape="1">
          <a:blip r:embed="rId6">
            <a:alphaModFix/>
          </a:blip>
          <a:srcRect b="0" l="14111" r="14111" t="0"/>
          <a:stretch/>
        </p:blipFill>
        <p:spPr>
          <a:xfrm rot="10800000">
            <a:off x="6238025" y="7367"/>
            <a:ext cx="2898000" cy="2691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360" name="Google Shape;360;p27"/>
          <p:cNvPicPr preferRelativeResize="0"/>
          <p:nvPr/>
        </p:nvPicPr>
        <p:blipFill rotWithShape="1">
          <a:blip r:embed="rId7">
            <a:alphaModFix/>
          </a:blip>
          <a:srcRect b="42269" l="0" r="0" t="0"/>
          <a:stretch/>
        </p:blipFill>
        <p:spPr>
          <a:xfrm>
            <a:off x="7365224" y="584887"/>
            <a:ext cx="2084400" cy="8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Engagement</a:t>
            </a:r>
            <a:endParaRPr/>
          </a:p>
        </p:txBody>
      </p:sp>
      <p:sp>
        <p:nvSpPr>
          <p:cNvPr id="366" name="Google Shape;366;p28"/>
          <p:cNvSpPr txBox="1"/>
          <p:nvPr/>
        </p:nvSpPr>
        <p:spPr>
          <a:xfrm>
            <a:off x="1297500" y="840600"/>
            <a:ext cx="56097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Social media contests and fun events that foster community engagem</a:t>
            </a: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ent.</a:t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367" name="Google Shape;3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6750" y="1284600"/>
            <a:ext cx="3693726" cy="328727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8"/>
          <p:cNvSpPr txBox="1"/>
          <p:nvPr/>
        </p:nvSpPr>
        <p:spPr>
          <a:xfrm>
            <a:off x="1331038" y="4548525"/>
            <a:ext cx="37470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Example of Contests highlight by Simon Fraser University</a:t>
            </a:r>
            <a:endParaRPr sz="9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369" name="Google Shape;369;p28"/>
          <p:cNvPicPr preferRelativeResize="0"/>
          <p:nvPr/>
        </p:nvPicPr>
        <p:blipFill rotWithShape="1">
          <a:blip r:embed="rId4">
            <a:alphaModFix/>
          </a:blip>
          <a:srcRect b="0" l="14111" r="14111" t="0"/>
          <a:stretch/>
        </p:blipFill>
        <p:spPr>
          <a:xfrm rot="10800000">
            <a:off x="6238025" y="7367"/>
            <a:ext cx="2898000" cy="2691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370" name="Google Shape;370;p28"/>
          <p:cNvPicPr preferRelativeResize="0"/>
          <p:nvPr/>
        </p:nvPicPr>
        <p:blipFill rotWithShape="1">
          <a:blip r:embed="rId5">
            <a:alphaModFix/>
          </a:blip>
          <a:srcRect b="42269" l="0" r="0" t="0"/>
          <a:stretch/>
        </p:blipFill>
        <p:spPr>
          <a:xfrm>
            <a:off x="7365224" y="584887"/>
            <a:ext cx="2084400" cy="8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Relevance</a:t>
            </a:r>
            <a:endParaRPr/>
          </a:p>
        </p:txBody>
      </p:sp>
      <p:sp>
        <p:nvSpPr>
          <p:cNvPr id="376" name="Google Shape;376;p29"/>
          <p:cNvSpPr txBox="1"/>
          <p:nvPr/>
        </p:nvSpPr>
        <p:spPr>
          <a:xfrm>
            <a:off x="1004525" y="4818350"/>
            <a:ext cx="945300" cy="1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Roboto Serif"/>
                <a:ea typeface="Roboto Serif"/>
                <a:cs typeface="Roboto Serif"/>
                <a:sym typeface="Roboto Serif"/>
              </a:rPr>
              <a:t>Facebook</a:t>
            </a:r>
            <a:endParaRPr sz="1000">
              <a:solidFill>
                <a:srgbClr val="D9D9D9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377" name="Google Shape;3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872" y="1486612"/>
            <a:ext cx="3404011" cy="315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2493" y="1486624"/>
            <a:ext cx="2722733" cy="3152976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9"/>
          <p:cNvSpPr txBox="1"/>
          <p:nvPr/>
        </p:nvSpPr>
        <p:spPr>
          <a:xfrm>
            <a:off x="1297500" y="787988"/>
            <a:ext cx="56097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Choosing posts based on relevant network and target group.</a:t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380" name="Google Shape;380;p29"/>
          <p:cNvPicPr preferRelativeResize="0"/>
          <p:nvPr/>
        </p:nvPicPr>
        <p:blipFill rotWithShape="1">
          <a:blip r:embed="rId5">
            <a:alphaModFix/>
          </a:blip>
          <a:srcRect b="0" l="14111" r="14111" t="0"/>
          <a:stretch/>
        </p:blipFill>
        <p:spPr>
          <a:xfrm rot="10800000">
            <a:off x="6238025" y="7367"/>
            <a:ext cx="2898000" cy="2691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381" name="Google Shape;381;p29"/>
          <p:cNvPicPr preferRelativeResize="0"/>
          <p:nvPr/>
        </p:nvPicPr>
        <p:blipFill rotWithShape="1">
          <a:blip r:embed="rId6">
            <a:alphaModFix/>
          </a:blip>
          <a:srcRect b="42269" l="0" r="0" t="0"/>
          <a:stretch/>
        </p:blipFill>
        <p:spPr>
          <a:xfrm>
            <a:off x="7365224" y="584887"/>
            <a:ext cx="2084400" cy="8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Relevance</a:t>
            </a:r>
            <a:endParaRPr/>
          </a:p>
        </p:txBody>
      </p:sp>
      <p:sp>
        <p:nvSpPr>
          <p:cNvPr id="387" name="Google Shape;387;p30"/>
          <p:cNvSpPr txBox="1"/>
          <p:nvPr/>
        </p:nvSpPr>
        <p:spPr>
          <a:xfrm>
            <a:off x="1365325" y="4818350"/>
            <a:ext cx="945300" cy="1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Roboto Serif"/>
                <a:ea typeface="Roboto Serif"/>
                <a:cs typeface="Roboto Serif"/>
                <a:sym typeface="Roboto Serif"/>
              </a:rPr>
              <a:t>Linkedin</a:t>
            </a:r>
            <a:endParaRPr sz="1000">
              <a:solidFill>
                <a:srgbClr val="D9D9D9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388" name="Google Shape;388;p30"/>
          <p:cNvSpPr txBox="1"/>
          <p:nvPr/>
        </p:nvSpPr>
        <p:spPr>
          <a:xfrm>
            <a:off x="5313075" y="2000950"/>
            <a:ext cx="3317700" cy="13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Primary Target</a:t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 Facebook, Twitter and Instagram, </a:t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Should also be posted on relevant networks to maximise reach intended target group.</a:t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cxnSp>
        <p:nvCxnSpPr>
          <p:cNvPr id="389" name="Google Shape;389;p30"/>
          <p:cNvCxnSpPr/>
          <p:nvPr/>
        </p:nvCxnSpPr>
        <p:spPr>
          <a:xfrm>
            <a:off x="5020675" y="1133375"/>
            <a:ext cx="0" cy="333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90" name="Google Shape;390;p30"/>
          <p:cNvPicPr preferRelativeResize="0"/>
          <p:nvPr/>
        </p:nvPicPr>
        <p:blipFill rotWithShape="1">
          <a:blip r:embed="rId3">
            <a:alphaModFix/>
          </a:blip>
          <a:srcRect b="7723" l="0" r="0" t="0"/>
          <a:stretch/>
        </p:blipFill>
        <p:spPr>
          <a:xfrm>
            <a:off x="1471413" y="934238"/>
            <a:ext cx="3105525" cy="373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0"/>
          <p:cNvPicPr preferRelativeResize="0"/>
          <p:nvPr/>
        </p:nvPicPr>
        <p:blipFill rotWithShape="1">
          <a:blip r:embed="rId4">
            <a:alphaModFix/>
          </a:blip>
          <a:srcRect b="0" l="14111" r="14111" t="0"/>
          <a:stretch/>
        </p:blipFill>
        <p:spPr>
          <a:xfrm rot="10800000">
            <a:off x="6238025" y="7367"/>
            <a:ext cx="2898000" cy="2691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392" name="Google Shape;392;p30"/>
          <p:cNvPicPr preferRelativeResize="0"/>
          <p:nvPr/>
        </p:nvPicPr>
        <p:blipFill rotWithShape="1">
          <a:blip r:embed="rId5">
            <a:alphaModFix/>
          </a:blip>
          <a:srcRect b="42269" l="0" r="0" t="0"/>
          <a:stretch/>
        </p:blipFill>
        <p:spPr>
          <a:xfrm>
            <a:off x="7365224" y="584887"/>
            <a:ext cx="2084400" cy="8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Relevance</a:t>
            </a:r>
            <a:endParaRPr/>
          </a:p>
        </p:txBody>
      </p:sp>
      <p:sp>
        <p:nvSpPr>
          <p:cNvPr id="398" name="Google Shape;398;p31"/>
          <p:cNvSpPr txBox="1"/>
          <p:nvPr/>
        </p:nvSpPr>
        <p:spPr>
          <a:xfrm>
            <a:off x="1365325" y="4818350"/>
            <a:ext cx="945300" cy="1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Roboto Serif"/>
                <a:ea typeface="Roboto Serif"/>
                <a:cs typeface="Roboto Serif"/>
                <a:sym typeface="Roboto Serif"/>
              </a:rPr>
              <a:t>Facebook</a:t>
            </a:r>
            <a:endParaRPr sz="1000">
              <a:solidFill>
                <a:srgbClr val="D9D9D9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399" name="Google Shape;399;p31"/>
          <p:cNvSpPr txBox="1"/>
          <p:nvPr/>
        </p:nvSpPr>
        <p:spPr>
          <a:xfrm>
            <a:off x="1297500" y="764400"/>
            <a:ext cx="56097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Reducing irrelevant backlinks and duplicate posts.</a:t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400" name="Google Shape;4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4775" y="1132200"/>
            <a:ext cx="2052987" cy="35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8700" y="1284600"/>
            <a:ext cx="3916008" cy="33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1"/>
          <p:cNvPicPr preferRelativeResize="0"/>
          <p:nvPr/>
        </p:nvPicPr>
        <p:blipFill rotWithShape="1">
          <a:blip r:embed="rId5">
            <a:alphaModFix/>
          </a:blip>
          <a:srcRect b="0" l="14111" r="14111" t="0"/>
          <a:stretch/>
        </p:blipFill>
        <p:spPr>
          <a:xfrm rot="10800000">
            <a:off x="6238025" y="7367"/>
            <a:ext cx="2898000" cy="2691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403" name="Google Shape;403;p31"/>
          <p:cNvPicPr preferRelativeResize="0"/>
          <p:nvPr/>
        </p:nvPicPr>
        <p:blipFill rotWithShape="1">
          <a:blip r:embed="rId6">
            <a:alphaModFix/>
          </a:blip>
          <a:srcRect b="42269" l="0" r="0" t="0"/>
          <a:stretch/>
        </p:blipFill>
        <p:spPr>
          <a:xfrm>
            <a:off x="7365224" y="584887"/>
            <a:ext cx="2084400" cy="8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Reach</a:t>
            </a:r>
            <a:endParaRPr/>
          </a:p>
        </p:txBody>
      </p:sp>
      <p:sp>
        <p:nvSpPr>
          <p:cNvPr id="409" name="Google Shape;409;p32"/>
          <p:cNvSpPr txBox="1"/>
          <p:nvPr/>
        </p:nvSpPr>
        <p:spPr>
          <a:xfrm>
            <a:off x="1338925" y="1232000"/>
            <a:ext cx="19914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Roboto Serif"/>
                <a:ea typeface="Roboto Serif"/>
                <a:cs typeface="Roboto Serif"/>
                <a:sym typeface="Roboto Serif"/>
              </a:rPr>
              <a:t>Instagram</a:t>
            </a:r>
            <a:endParaRPr sz="1000">
              <a:solidFill>
                <a:srgbClr val="D9D9D9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410" name="Google Shape;410;p32"/>
          <p:cNvSpPr txBox="1"/>
          <p:nvPr/>
        </p:nvSpPr>
        <p:spPr>
          <a:xfrm>
            <a:off x="1297500" y="788000"/>
            <a:ext cx="56097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Hashtags are very generic and repetitive.</a:t>
            </a:r>
            <a:endParaRPr sz="1200"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411" name="Google Shape;4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450" y="1469575"/>
            <a:ext cx="3420102" cy="5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2"/>
          <p:cNvSpPr txBox="1"/>
          <p:nvPr/>
        </p:nvSpPr>
        <p:spPr>
          <a:xfrm>
            <a:off x="1297500" y="2360625"/>
            <a:ext cx="36771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Hashtags and mentions should be chosen based on relevance, </a:t>
            </a:r>
            <a:r>
              <a:rPr lang="en-GB" sz="13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op</a:t>
            </a:r>
            <a:r>
              <a:rPr lang="en-GB" sz="13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portunity, engagement, and tracking of specific campaigns.</a:t>
            </a:r>
            <a:endParaRPr sz="13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413" name="Google Shape;41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3475" y="895825"/>
            <a:ext cx="3730950" cy="29307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4" name="Google Shape;414;p32"/>
          <p:cNvCxnSpPr/>
          <p:nvPr/>
        </p:nvCxnSpPr>
        <p:spPr>
          <a:xfrm>
            <a:off x="1466275" y="3608125"/>
            <a:ext cx="3216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5" name="Google Shape;415;p32"/>
          <p:cNvSpPr txBox="1"/>
          <p:nvPr/>
        </p:nvSpPr>
        <p:spPr>
          <a:xfrm>
            <a:off x="1297500" y="3872975"/>
            <a:ext cx="75768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Hashtags like #BLACKANDGOLD #DANCE #Dalugrad #Gradutiongoggles #Dalcelebrates etc. would have been more relevant and targeted a wider audience.</a:t>
            </a:r>
            <a:endParaRPr sz="13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3"/>
          <p:cNvSpPr txBox="1"/>
          <p:nvPr>
            <p:ph type="title"/>
          </p:nvPr>
        </p:nvSpPr>
        <p:spPr>
          <a:xfrm>
            <a:off x="1297500" y="393750"/>
            <a:ext cx="7038900" cy="5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Reach</a:t>
            </a:r>
            <a:endParaRPr/>
          </a:p>
        </p:txBody>
      </p:sp>
      <p:sp>
        <p:nvSpPr>
          <p:cNvPr id="421" name="Google Shape;421;p33"/>
          <p:cNvSpPr txBox="1"/>
          <p:nvPr/>
        </p:nvSpPr>
        <p:spPr>
          <a:xfrm>
            <a:off x="1335875" y="1721375"/>
            <a:ext cx="19914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Roboto Serif"/>
                <a:ea typeface="Roboto Serif"/>
                <a:cs typeface="Roboto Serif"/>
                <a:sym typeface="Roboto Serif"/>
              </a:rPr>
              <a:t>Linkedin</a:t>
            </a:r>
            <a:endParaRPr sz="1000">
              <a:solidFill>
                <a:srgbClr val="D9D9D9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422" name="Google Shape;42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700" y="1946375"/>
            <a:ext cx="5155726" cy="24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3"/>
          <p:cNvSpPr txBox="1"/>
          <p:nvPr/>
        </p:nvSpPr>
        <p:spPr>
          <a:xfrm>
            <a:off x="1297500" y="991100"/>
            <a:ext cx="56097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Hashtags can also be </a:t>
            </a: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very </a:t>
            </a: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aesthetically pleasing </a:t>
            </a: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and showcase relevance to posts.</a:t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424" name="Google Shape;424;p33"/>
          <p:cNvPicPr preferRelativeResize="0"/>
          <p:nvPr/>
        </p:nvPicPr>
        <p:blipFill rotWithShape="1">
          <a:blip r:embed="rId4">
            <a:alphaModFix/>
          </a:blip>
          <a:srcRect b="0" l="14111" r="14111" t="0"/>
          <a:stretch/>
        </p:blipFill>
        <p:spPr>
          <a:xfrm rot="10800000">
            <a:off x="6238025" y="7367"/>
            <a:ext cx="2898000" cy="2691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425" name="Google Shape;425;p33"/>
          <p:cNvPicPr preferRelativeResize="0"/>
          <p:nvPr/>
        </p:nvPicPr>
        <p:blipFill rotWithShape="1">
          <a:blip r:embed="rId5">
            <a:alphaModFix/>
          </a:blip>
          <a:srcRect b="42269" l="0" r="0" t="0"/>
          <a:stretch/>
        </p:blipFill>
        <p:spPr>
          <a:xfrm>
            <a:off x="7365224" y="584887"/>
            <a:ext cx="2084400" cy="8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4"/>
          <p:cNvSpPr txBox="1"/>
          <p:nvPr>
            <p:ph type="title"/>
          </p:nvPr>
        </p:nvSpPr>
        <p:spPr>
          <a:xfrm>
            <a:off x="1324125" y="230900"/>
            <a:ext cx="7038900" cy="4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Reach</a:t>
            </a:r>
            <a:endParaRPr/>
          </a:p>
        </p:txBody>
      </p:sp>
      <p:sp>
        <p:nvSpPr>
          <p:cNvPr id="431" name="Google Shape;431;p34"/>
          <p:cNvSpPr txBox="1"/>
          <p:nvPr/>
        </p:nvSpPr>
        <p:spPr>
          <a:xfrm>
            <a:off x="1400325" y="4676950"/>
            <a:ext cx="19914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Roboto Serif"/>
                <a:ea typeface="Roboto Serif"/>
                <a:cs typeface="Roboto Serif"/>
                <a:sym typeface="Roboto Serif"/>
              </a:rPr>
              <a:t>Linkedin</a:t>
            </a:r>
            <a:endParaRPr sz="1000">
              <a:solidFill>
                <a:srgbClr val="D9D9D9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432" name="Google Shape;432;p34"/>
          <p:cNvSpPr txBox="1"/>
          <p:nvPr/>
        </p:nvSpPr>
        <p:spPr>
          <a:xfrm>
            <a:off x="1324125" y="564050"/>
            <a:ext cx="447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Lack of Human tone to some </a:t>
            </a:r>
            <a:r>
              <a:rPr lang="en-GB" sz="12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important</a:t>
            </a:r>
            <a:r>
              <a:rPr lang="en-GB" sz="12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 posts.</a:t>
            </a:r>
            <a:endParaRPr sz="12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433" name="Google Shape;43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3350" y="887475"/>
            <a:ext cx="2760914" cy="3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4"/>
          <p:cNvPicPr preferRelativeResize="0"/>
          <p:nvPr/>
        </p:nvPicPr>
        <p:blipFill rotWithShape="1">
          <a:blip r:embed="rId4">
            <a:alphaModFix/>
          </a:blip>
          <a:srcRect b="0" l="21712" r="6510" t="0"/>
          <a:stretch/>
        </p:blipFill>
        <p:spPr>
          <a:xfrm rot="10800000">
            <a:off x="6238025" y="7367"/>
            <a:ext cx="2898000" cy="2691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435" name="Google Shape;435;p34"/>
          <p:cNvPicPr preferRelativeResize="0"/>
          <p:nvPr/>
        </p:nvPicPr>
        <p:blipFill rotWithShape="1">
          <a:blip r:embed="rId5">
            <a:alphaModFix/>
          </a:blip>
          <a:srcRect b="42269" l="0" r="0" t="0"/>
          <a:stretch/>
        </p:blipFill>
        <p:spPr>
          <a:xfrm>
            <a:off x="7434299" y="465800"/>
            <a:ext cx="2084400" cy="85022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4"/>
          <p:cNvSpPr txBox="1"/>
          <p:nvPr/>
        </p:nvSpPr>
        <p:spPr>
          <a:xfrm>
            <a:off x="4704800" y="1977925"/>
            <a:ext cx="3317700" cy="13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A good strategy : Talk about it</a:t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and give students a forum to express the loss. </a:t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A tribute organized by students with</a:t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school representation is a good way to show Dalhousie cares about every student.</a:t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cxnSp>
        <p:nvCxnSpPr>
          <p:cNvPr id="437" name="Google Shape;437;p34"/>
          <p:cNvCxnSpPr/>
          <p:nvPr/>
        </p:nvCxnSpPr>
        <p:spPr>
          <a:xfrm>
            <a:off x="4514000" y="1397200"/>
            <a:ext cx="0" cy="265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Competitive Analysis</a:t>
            </a:r>
            <a:endParaRPr/>
          </a:p>
        </p:txBody>
      </p:sp>
      <p:pic>
        <p:nvPicPr>
          <p:cNvPr id="443" name="Google Shape;443;p35"/>
          <p:cNvPicPr preferRelativeResize="0"/>
          <p:nvPr/>
        </p:nvPicPr>
        <p:blipFill rotWithShape="1">
          <a:blip r:embed="rId3">
            <a:alphaModFix/>
          </a:blip>
          <a:srcRect b="52826" l="0" r="0" t="4986"/>
          <a:stretch/>
        </p:blipFill>
        <p:spPr>
          <a:xfrm>
            <a:off x="798250" y="1688900"/>
            <a:ext cx="3773760" cy="221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5"/>
          <p:cNvPicPr preferRelativeResize="0"/>
          <p:nvPr/>
        </p:nvPicPr>
        <p:blipFill rotWithShape="1">
          <a:blip r:embed="rId3">
            <a:alphaModFix/>
          </a:blip>
          <a:srcRect b="10639" l="0" r="0" t="47173"/>
          <a:stretch/>
        </p:blipFill>
        <p:spPr>
          <a:xfrm>
            <a:off x="4829515" y="2134175"/>
            <a:ext cx="3773760" cy="221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5"/>
          <p:cNvPicPr preferRelativeResize="0"/>
          <p:nvPr/>
        </p:nvPicPr>
        <p:blipFill rotWithShape="1">
          <a:blip r:embed="rId3">
            <a:alphaModFix/>
          </a:blip>
          <a:srcRect b="86546" l="0" r="0" t="4986"/>
          <a:stretch/>
        </p:blipFill>
        <p:spPr>
          <a:xfrm>
            <a:off x="4829525" y="1688900"/>
            <a:ext cx="3773750" cy="44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5"/>
          <p:cNvPicPr preferRelativeResize="0"/>
          <p:nvPr/>
        </p:nvPicPr>
        <p:blipFill rotWithShape="1">
          <a:blip r:embed="rId3">
            <a:alphaModFix/>
          </a:blip>
          <a:srcRect b="1442" l="0" r="0" t="90090"/>
          <a:stretch/>
        </p:blipFill>
        <p:spPr>
          <a:xfrm>
            <a:off x="798250" y="3981500"/>
            <a:ext cx="3773750" cy="44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Social Media </a:t>
            </a:r>
            <a:endParaRPr/>
          </a:p>
        </p:txBody>
      </p:sp>
      <p:sp>
        <p:nvSpPr>
          <p:cNvPr id="216" name="Google Shape;216;p18"/>
          <p:cNvSpPr txBox="1"/>
          <p:nvPr/>
        </p:nvSpPr>
        <p:spPr>
          <a:xfrm>
            <a:off x="2221900" y="1549425"/>
            <a:ext cx="70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34k</a:t>
            </a:r>
            <a:endParaRPr b="1"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" name="Google Shape;217;p18"/>
          <p:cNvSpPr txBox="1"/>
          <p:nvPr/>
        </p:nvSpPr>
        <p:spPr>
          <a:xfrm>
            <a:off x="3204975" y="1556500"/>
            <a:ext cx="1156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30.5k</a:t>
            </a:r>
            <a:endParaRPr b="1"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p18"/>
          <p:cNvSpPr txBox="1"/>
          <p:nvPr/>
        </p:nvSpPr>
        <p:spPr>
          <a:xfrm>
            <a:off x="4492175" y="1549425"/>
            <a:ext cx="1018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40k</a:t>
            </a:r>
            <a:endParaRPr b="1"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18"/>
          <p:cNvSpPr txBox="1"/>
          <p:nvPr/>
        </p:nvSpPr>
        <p:spPr>
          <a:xfrm>
            <a:off x="2214475" y="1950500"/>
            <a:ext cx="820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Instagram</a:t>
            </a:r>
            <a:endParaRPr b="1" sz="900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20" name="Google Shape;220;p18"/>
          <p:cNvSpPr txBox="1"/>
          <p:nvPr/>
        </p:nvSpPr>
        <p:spPr>
          <a:xfrm>
            <a:off x="3204975" y="1957575"/>
            <a:ext cx="1156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Twitter</a:t>
            </a:r>
            <a:endParaRPr b="1" sz="900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21" name="Google Shape;221;p18"/>
          <p:cNvSpPr txBox="1"/>
          <p:nvPr/>
        </p:nvSpPr>
        <p:spPr>
          <a:xfrm>
            <a:off x="4492175" y="1950500"/>
            <a:ext cx="1018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Facebook</a:t>
            </a:r>
            <a:endParaRPr b="1" sz="900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22" name="Google Shape;222;p18"/>
          <p:cNvSpPr txBox="1"/>
          <p:nvPr/>
        </p:nvSpPr>
        <p:spPr>
          <a:xfrm>
            <a:off x="6733925" y="1950500"/>
            <a:ext cx="1665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Youtube</a:t>
            </a:r>
            <a:endParaRPr b="1" sz="900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23" name="Google Shape;223;p18"/>
          <p:cNvSpPr txBox="1"/>
          <p:nvPr/>
        </p:nvSpPr>
        <p:spPr>
          <a:xfrm>
            <a:off x="5247925" y="1940225"/>
            <a:ext cx="2124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Linkedin</a:t>
            </a:r>
            <a:endParaRPr b="1" sz="900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cxnSp>
        <p:nvCxnSpPr>
          <p:cNvPr id="224" name="Google Shape;224;p18"/>
          <p:cNvCxnSpPr/>
          <p:nvPr/>
        </p:nvCxnSpPr>
        <p:spPr>
          <a:xfrm>
            <a:off x="3105925" y="1620175"/>
            <a:ext cx="0" cy="109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5" name="Google Shape;225;p18"/>
          <p:cNvCxnSpPr/>
          <p:nvPr/>
        </p:nvCxnSpPr>
        <p:spPr>
          <a:xfrm>
            <a:off x="4329875" y="1620175"/>
            <a:ext cx="0" cy="109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" name="Google Shape;226;p18"/>
          <p:cNvCxnSpPr/>
          <p:nvPr/>
        </p:nvCxnSpPr>
        <p:spPr>
          <a:xfrm>
            <a:off x="5645825" y="1620175"/>
            <a:ext cx="0" cy="109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7" name="Google Shape;227;p18"/>
          <p:cNvCxnSpPr/>
          <p:nvPr/>
        </p:nvCxnSpPr>
        <p:spPr>
          <a:xfrm>
            <a:off x="6896500" y="1649025"/>
            <a:ext cx="0" cy="109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8" name="Google Shape;228;p18"/>
          <p:cNvSpPr txBox="1"/>
          <p:nvPr/>
        </p:nvSpPr>
        <p:spPr>
          <a:xfrm>
            <a:off x="5758600" y="1549425"/>
            <a:ext cx="1018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133k</a:t>
            </a:r>
            <a:endParaRPr b="1"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9" name="Google Shape;229;p18"/>
          <p:cNvSpPr txBox="1"/>
          <p:nvPr/>
        </p:nvSpPr>
        <p:spPr>
          <a:xfrm>
            <a:off x="7072950" y="1549425"/>
            <a:ext cx="1018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21k</a:t>
            </a:r>
            <a:endParaRPr b="1"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18"/>
          <p:cNvSpPr txBox="1"/>
          <p:nvPr/>
        </p:nvSpPr>
        <p:spPr>
          <a:xfrm>
            <a:off x="1126075" y="1633450"/>
            <a:ext cx="820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Followers</a:t>
            </a:r>
            <a:endParaRPr b="1" sz="900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31" name="Google Shape;231;p18"/>
          <p:cNvSpPr txBox="1"/>
          <p:nvPr/>
        </p:nvSpPr>
        <p:spPr>
          <a:xfrm>
            <a:off x="1027375" y="2266950"/>
            <a:ext cx="1018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Avg. Engagement</a:t>
            </a:r>
            <a:endParaRPr b="1" sz="900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cxnSp>
        <p:nvCxnSpPr>
          <p:cNvPr id="232" name="Google Shape;232;p18"/>
          <p:cNvCxnSpPr/>
          <p:nvPr/>
        </p:nvCxnSpPr>
        <p:spPr>
          <a:xfrm>
            <a:off x="2073000" y="1677681"/>
            <a:ext cx="0" cy="103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3" name="Google Shape;233;p18"/>
          <p:cNvSpPr txBox="1"/>
          <p:nvPr/>
        </p:nvSpPr>
        <p:spPr>
          <a:xfrm>
            <a:off x="2221900" y="2220075"/>
            <a:ext cx="70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95</a:t>
            </a:r>
            <a:endParaRPr b="1"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4" name="Google Shape;234;p18"/>
          <p:cNvSpPr txBox="1"/>
          <p:nvPr/>
        </p:nvSpPr>
        <p:spPr>
          <a:xfrm>
            <a:off x="3204975" y="2227150"/>
            <a:ext cx="1156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endParaRPr b="1"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18"/>
          <p:cNvSpPr txBox="1"/>
          <p:nvPr/>
        </p:nvSpPr>
        <p:spPr>
          <a:xfrm>
            <a:off x="4492175" y="2220075"/>
            <a:ext cx="1018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24</a:t>
            </a:r>
            <a:endParaRPr b="1"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p18"/>
          <p:cNvSpPr txBox="1"/>
          <p:nvPr/>
        </p:nvSpPr>
        <p:spPr>
          <a:xfrm>
            <a:off x="5758600" y="2220075"/>
            <a:ext cx="1018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b="1"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p18"/>
          <p:cNvSpPr txBox="1"/>
          <p:nvPr/>
        </p:nvSpPr>
        <p:spPr>
          <a:xfrm>
            <a:off x="7072950" y="2220075"/>
            <a:ext cx="1018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1"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38" name="Google Shape;238;p18"/>
          <p:cNvCxnSpPr/>
          <p:nvPr/>
        </p:nvCxnSpPr>
        <p:spPr>
          <a:xfrm>
            <a:off x="1124925" y="2070775"/>
            <a:ext cx="756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9" name="Google Shape;239;p18"/>
          <p:cNvSpPr txBox="1"/>
          <p:nvPr>
            <p:ph type="title"/>
          </p:nvPr>
        </p:nvSpPr>
        <p:spPr>
          <a:xfrm>
            <a:off x="1195475" y="1166350"/>
            <a:ext cx="1323300" cy="3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/>
              <a:t>Overview</a:t>
            </a:r>
            <a:endParaRPr b="1" sz="1400"/>
          </a:p>
        </p:txBody>
      </p:sp>
      <p:sp>
        <p:nvSpPr>
          <p:cNvPr id="240" name="Google Shape;240;p18"/>
          <p:cNvSpPr txBox="1"/>
          <p:nvPr>
            <p:ph type="title"/>
          </p:nvPr>
        </p:nvSpPr>
        <p:spPr>
          <a:xfrm>
            <a:off x="1124925" y="3177788"/>
            <a:ext cx="2084400" cy="4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Roboto Serif Light"/>
                <a:ea typeface="Roboto Serif Light"/>
                <a:cs typeface="Roboto Serif Light"/>
                <a:sym typeface="Roboto Serif Light"/>
              </a:rPr>
              <a:t>High SEO Score</a:t>
            </a:r>
            <a:endParaRPr sz="1200">
              <a:latin typeface="Roboto Serif Light"/>
              <a:ea typeface="Roboto Serif Light"/>
              <a:cs typeface="Roboto Serif Light"/>
              <a:sym typeface="Roboto Serif Light"/>
            </a:endParaRPr>
          </a:p>
        </p:txBody>
      </p:sp>
      <p:sp>
        <p:nvSpPr>
          <p:cNvPr id="241" name="Google Shape;241;p18"/>
          <p:cNvSpPr txBox="1"/>
          <p:nvPr>
            <p:ph type="title"/>
          </p:nvPr>
        </p:nvSpPr>
        <p:spPr>
          <a:xfrm>
            <a:off x="1124925" y="3556650"/>
            <a:ext cx="3134400" cy="4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Roboto Serif Light"/>
                <a:ea typeface="Roboto Serif Light"/>
                <a:cs typeface="Roboto Serif Light"/>
                <a:sym typeface="Roboto Serif Light"/>
              </a:rPr>
              <a:t>Large Social Media Following</a:t>
            </a:r>
            <a:endParaRPr sz="1200">
              <a:latin typeface="Roboto Serif Light"/>
              <a:ea typeface="Roboto Serif Light"/>
              <a:cs typeface="Roboto Serif Light"/>
              <a:sym typeface="Roboto Serif Light"/>
            </a:endParaRPr>
          </a:p>
        </p:txBody>
      </p:sp>
      <p:sp>
        <p:nvSpPr>
          <p:cNvPr id="242" name="Google Shape;242;p18"/>
          <p:cNvSpPr txBox="1"/>
          <p:nvPr>
            <p:ph type="title"/>
          </p:nvPr>
        </p:nvSpPr>
        <p:spPr>
          <a:xfrm>
            <a:off x="1124925" y="3966400"/>
            <a:ext cx="3728700" cy="4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Roboto Serif Light"/>
                <a:ea typeface="Roboto Serif Light"/>
                <a:cs typeface="Roboto Serif Light"/>
                <a:sym typeface="Roboto Serif Light"/>
              </a:rPr>
              <a:t>Backlinking and Domain Authority</a:t>
            </a:r>
            <a:endParaRPr sz="1200">
              <a:latin typeface="Roboto Serif Light"/>
              <a:ea typeface="Roboto Serif Light"/>
              <a:cs typeface="Roboto Serif Light"/>
              <a:sym typeface="Roboto Serif Light"/>
            </a:endParaRPr>
          </a:p>
        </p:txBody>
      </p:sp>
      <p:sp>
        <p:nvSpPr>
          <p:cNvPr id="243" name="Google Shape;243;p18"/>
          <p:cNvSpPr txBox="1"/>
          <p:nvPr>
            <p:ph type="title"/>
          </p:nvPr>
        </p:nvSpPr>
        <p:spPr>
          <a:xfrm>
            <a:off x="1124925" y="4369500"/>
            <a:ext cx="2084400" cy="4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Roboto Serif Light"/>
                <a:ea typeface="Roboto Serif Light"/>
                <a:cs typeface="Roboto Serif Light"/>
                <a:sym typeface="Roboto Serif Light"/>
              </a:rPr>
              <a:t>National Media Buy</a:t>
            </a:r>
            <a:endParaRPr sz="1200">
              <a:latin typeface="Roboto Serif Light"/>
              <a:ea typeface="Roboto Serif Light"/>
              <a:cs typeface="Roboto Serif Light"/>
              <a:sym typeface="Roboto Serif Light"/>
            </a:endParaRPr>
          </a:p>
        </p:txBody>
      </p:sp>
      <p:pic>
        <p:nvPicPr>
          <p:cNvPr id="244" name="Google Shape;244;p18"/>
          <p:cNvPicPr preferRelativeResize="0"/>
          <p:nvPr/>
        </p:nvPicPr>
        <p:blipFill rotWithShape="1">
          <a:blip r:embed="rId3">
            <a:alphaModFix/>
          </a:blip>
          <a:srcRect b="42269" l="0" r="0" t="0"/>
          <a:stretch/>
        </p:blipFill>
        <p:spPr>
          <a:xfrm>
            <a:off x="6381999" y="450250"/>
            <a:ext cx="2084400" cy="85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8"/>
          <p:cNvSpPr txBox="1"/>
          <p:nvPr>
            <p:ph type="title"/>
          </p:nvPr>
        </p:nvSpPr>
        <p:spPr>
          <a:xfrm>
            <a:off x="1108450" y="2839925"/>
            <a:ext cx="2934600" cy="3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/>
              <a:t>Strategy on Point.</a:t>
            </a:r>
            <a:endParaRPr b="1" sz="1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Serif"/>
                <a:ea typeface="Roboto Serif"/>
                <a:cs typeface="Roboto Serif"/>
                <a:sym typeface="Roboto Serif"/>
              </a:rPr>
              <a:t>Social Media Goals - 2023</a:t>
            </a:r>
            <a:endParaRPr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51" name="Google Shape;251;p19"/>
          <p:cNvSpPr txBox="1"/>
          <p:nvPr/>
        </p:nvSpPr>
        <p:spPr>
          <a:xfrm>
            <a:off x="2072900" y="1406200"/>
            <a:ext cx="7329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252" name="Google Shape;252;p19"/>
          <p:cNvSpPr txBox="1"/>
          <p:nvPr/>
        </p:nvSpPr>
        <p:spPr>
          <a:xfrm>
            <a:off x="2594925" y="1957891"/>
            <a:ext cx="7329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253" name="Google Shape;253;p19"/>
          <p:cNvSpPr txBox="1"/>
          <p:nvPr/>
        </p:nvSpPr>
        <p:spPr>
          <a:xfrm>
            <a:off x="3239750" y="2571761"/>
            <a:ext cx="7329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254" name="Google Shape;254;p19"/>
          <p:cNvSpPr txBox="1"/>
          <p:nvPr/>
        </p:nvSpPr>
        <p:spPr>
          <a:xfrm>
            <a:off x="3807825" y="3142705"/>
            <a:ext cx="7329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255" name="Google Shape;255;p19"/>
          <p:cNvSpPr txBox="1"/>
          <p:nvPr/>
        </p:nvSpPr>
        <p:spPr>
          <a:xfrm>
            <a:off x="4383600" y="3651376"/>
            <a:ext cx="6984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256" name="Google Shape;256;p19"/>
          <p:cNvSpPr txBox="1"/>
          <p:nvPr>
            <p:ph idx="1" type="body"/>
          </p:nvPr>
        </p:nvSpPr>
        <p:spPr>
          <a:xfrm>
            <a:off x="2690650" y="1513900"/>
            <a:ext cx="5262600" cy="3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000">
                <a:solidFill>
                  <a:srgbClr val="FFFFFF"/>
                </a:solidFill>
              </a:rPr>
              <a:t>Increase engagement.</a:t>
            </a:r>
            <a:endParaRPr b="1" sz="1000">
              <a:solidFill>
                <a:srgbClr val="FFFFFF"/>
              </a:solidFill>
            </a:endParaRPr>
          </a:p>
        </p:txBody>
      </p:sp>
      <p:sp>
        <p:nvSpPr>
          <p:cNvPr id="257" name="Google Shape;257;p19"/>
          <p:cNvSpPr txBox="1"/>
          <p:nvPr>
            <p:ph idx="1" type="body"/>
          </p:nvPr>
        </p:nvSpPr>
        <p:spPr>
          <a:xfrm>
            <a:off x="3281775" y="2017875"/>
            <a:ext cx="4932600" cy="2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000">
                <a:solidFill>
                  <a:srgbClr val="FFFFFF"/>
                </a:solidFill>
              </a:rPr>
              <a:t>Positive brand awareness. </a:t>
            </a:r>
            <a:endParaRPr b="1" sz="1000">
              <a:solidFill>
                <a:srgbClr val="FFFFFF"/>
              </a:solidFill>
            </a:endParaRPr>
          </a:p>
        </p:txBody>
      </p:sp>
      <p:sp>
        <p:nvSpPr>
          <p:cNvPr id="258" name="Google Shape;258;p19"/>
          <p:cNvSpPr txBox="1"/>
          <p:nvPr>
            <p:ph idx="1" type="body"/>
          </p:nvPr>
        </p:nvSpPr>
        <p:spPr>
          <a:xfrm>
            <a:off x="4907850" y="3698350"/>
            <a:ext cx="4663800" cy="3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000">
                <a:solidFill>
                  <a:srgbClr val="FFFFFF"/>
                </a:solidFill>
              </a:rPr>
              <a:t>Increasing social media content generation and community engagement.</a:t>
            </a:r>
            <a:endParaRPr b="1" sz="1000">
              <a:solidFill>
                <a:srgbClr val="FFFFFF"/>
              </a:solidFill>
            </a:endParaRPr>
          </a:p>
        </p:txBody>
      </p:sp>
      <p:sp>
        <p:nvSpPr>
          <p:cNvPr id="259" name="Google Shape;259;p19"/>
          <p:cNvSpPr txBox="1"/>
          <p:nvPr>
            <p:ph idx="1" type="body"/>
          </p:nvPr>
        </p:nvSpPr>
        <p:spPr>
          <a:xfrm>
            <a:off x="4383600" y="3217000"/>
            <a:ext cx="4760400" cy="3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000">
                <a:solidFill>
                  <a:srgbClr val="FFFFFF"/>
                </a:solidFill>
              </a:rPr>
              <a:t>Directing more traffic for Domain Authority and lead g</a:t>
            </a:r>
            <a:r>
              <a:rPr b="1" lang="en-GB" sz="1000">
                <a:solidFill>
                  <a:srgbClr val="FFFFFF"/>
                </a:solidFill>
              </a:rPr>
              <a:t>eneration.</a:t>
            </a:r>
            <a:endParaRPr b="1" sz="1000">
              <a:solidFill>
                <a:srgbClr val="FFFFFF"/>
              </a:solidFill>
            </a:endParaRPr>
          </a:p>
        </p:txBody>
      </p:sp>
      <p:sp>
        <p:nvSpPr>
          <p:cNvPr id="260" name="Google Shape;260;p19"/>
          <p:cNvSpPr txBox="1"/>
          <p:nvPr>
            <p:ph idx="1" type="body"/>
          </p:nvPr>
        </p:nvSpPr>
        <p:spPr>
          <a:xfrm>
            <a:off x="3972650" y="2617300"/>
            <a:ext cx="4760400" cy="4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000">
                <a:solidFill>
                  <a:srgbClr val="FFFFFF"/>
                </a:solidFill>
              </a:rPr>
              <a:t>Increase reach,  followers and social shares.</a:t>
            </a:r>
            <a:endParaRPr b="1" sz="1000">
              <a:solidFill>
                <a:srgbClr val="FFFFFF"/>
              </a:solidFill>
            </a:endParaRPr>
          </a:p>
        </p:txBody>
      </p:sp>
      <p:pic>
        <p:nvPicPr>
          <p:cNvPr id="261" name="Google Shape;261;p19"/>
          <p:cNvPicPr preferRelativeResize="0"/>
          <p:nvPr/>
        </p:nvPicPr>
        <p:blipFill rotWithShape="1">
          <a:blip r:embed="rId3">
            <a:alphaModFix/>
          </a:blip>
          <a:srcRect b="42269" l="0" r="0" t="0"/>
          <a:stretch/>
        </p:blipFill>
        <p:spPr>
          <a:xfrm>
            <a:off x="6381999" y="450250"/>
            <a:ext cx="2084400" cy="8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Target </a:t>
            </a:r>
            <a:r>
              <a:rPr lang="en-GB"/>
              <a:t>audience</a:t>
            </a:r>
            <a:endParaRPr/>
          </a:p>
        </p:txBody>
      </p:sp>
      <p:pic>
        <p:nvPicPr>
          <p:cNvPr id="267" name="Google Shape;267;p20"/>
          <p:cNvPicPr preferRelativeResize="0"/>
          <p:nvPr/>
        </p:nvPicPr>
        <p:blipFill rotWithShape="1">
          <a:blip r:embed="rId3">
            <a:alphaModFix/>
          </a:blip>
          <a:srcRect b="24279" l="21794" r="21788" t="-24279"/>
          <a:stretch/>
        </p:blipFill>
        <p:spPr>
          <a:xfrm rot="-5400000">
            <a:off x="5710147" y="2704980"/>
            <a:ext cx="2431500" cy="2436000"/>
          </a:xfrm>
          <a:prstGeom prst="diagStripe">
            <a:avLst>
              <a:gd fmla="val 50445" name="adj"/>
            </a:avLst>
          </a:prstGeom>
          <a:noFill/>
          <a:ln>
            <a:noFill/>
          </a:ln>
        </p:spPr>
      </p:pic>
      <p:pic>
        <p:nvPicPr>
          <p:cNvPr id="268" name="Google Shape;268;p20"/>
          <p:cNvPicPr preferRelativeResize="0"/>
          <p:nvPr/>
        </p:nvPicPr>
        <p:blipFill rotWithShape="1">
          <a:blip r:embed="rId4">
            <a:alphaModFix/>
          </a:blip>
          <a:srcRect b="-15289" l="16727" r="16734" t="15290"/>
          <a:stretch/>
        </p:blipFill>
        <p:spPr>
          <a:xfrm rot="-5400000">
            <a:off x="5718946" y="1338207"/>
            <a:ext cx="2504700" cy="2509500"/>
          </a:xfrm>
          <a:prstGeom prst="diagStripe">
            <a:avLst>
              <a:gd fmla="val 50445" name="adj"/>
            </a:avLst>
          </a:prstGeom>
          <a:noFill/>
          <a:ln>
            <a:noFill/>
          </a:ln>
        </p:spPr>
      </p:pic>
      <p:pic>
        <p:nvPicPr>
          <p:cNvPr id="269" name="Google Shape;269;p20"/>
          <p:cNvPicPr preferRelativeResize="0"/>
          <p:nvPr/>
        </p:nvPicPr>
        <p:blipFill rotWithShape="1">
          <a:blip r:embed="rId5">
            <a:alphaModFix/>
          </a:blip>
          <a:srcRect b="-1529" l="25970" r="24124" t="1530"/>
          <a:stretch/>
        </p:blipFill>
        <p:spPr>
          <a:xfrm rot="5400000">
            <a:off x="6637386" y="2137210"/>
            <a:ext cx="2504700" cy="2509500"/>
          </a:xfrm>
          <a:prstGeom prst="diagStripe">
            <a:avLst>
              <a:gd fmla="val 50445" name="adj"/>
            </a:avLst>
          </a:prstGeom>
          <a:noFill/>
          <a:ln>
            <a:noFill/>
          </a:ln>
        </p:spPr>
      </p:pic>
      <p:sp>
        <p:nvSpPr>
          <p:cNvPr id="270" name="Google Shape;270;p20"/>
          <p:cNvSpPr/>
          <p:nvPr/>
        </p:nvSpPr>
        <p:spPr>
          <a:xfrm>
            <a:off x="7040600" y="3923575"/>
            <a:ext cx="2106350" cy="1222450"/>
          </a:xfrm>
          <a:custGeom>
            <a:rect b="b" l="l" r="r" t="t"/>
            <a:pathLst>
              <a:path extrusionOk="0" h="48898" w="84254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71" name="Google Shape;271;p20"/>
          <p:cNvSpPr txBox="1"/>
          <p:nvPr/>
        </p:nvSpPr>
        <p:spPr>
          <a:xfrm>
            <a:off x="606975" y="1697569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72" name="Google Shape;272;p20"/>
          <p:cNvSpPr txBox="1"/>
          <p:nvPr>
            <p:ph idx="1" type="body"/>
          </p:nvPr>
        </p:nvSpPr>
        <p:spPr>
          <a:xfrm>
            <a:off x="1297500" y="1692525"/>
            <a:ext cx="37989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Primary Target Group :</a:t>
            </a:r>
            <a:br>
              <a:rPr lang="en-GB">
                <a:solidFill>
                  <a:srgbClr val="FFFFFF"/>
                </a:solidFill>
              </a:rPr>
            </a:br>
            <a:r>
              <a:rPr lang="en-GB">
                <a:solidFill>
                  <a:srgbClr val="FFFFFF"/>
                </a:solidFill>
              </a:rPr>
              <a:t>Students (age 16-20), students enrolled in colleges, teachers.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73" name="Google Shape;273;p20"/>
          <p:cNvSpPr txBox="1"/>
          <p:nvPr/>
        </p:nvSpPr>
        <p:spPr>
          <a:xfrm>
            <a:off x="606975" y="2612406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74" name="Google Shape;274;p20"/>
          <p:cNvSpPr txBox="1"/>
          <p:nvPr>
            <p:ph idx="1" type="body"/>
          </p:nvPr>
        </p:nvSpPr>
        <p:spPr>
          <a:xfrm>
            <a:off x="1339875" y="2612457"/>
            <a:ext cx="3949500" cy="1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</a:rPr>
              <a:t>Secondary Target Group :</a:t>
            </a:r>
            <a:br>
              <a:rPr lang="en-GB">
                <a:solidFill>
                  <a:srgbClr val="FFFFFF"/>
                </a:solidFill>
              </a:rPr>
            </a:br>
            <a:r>
              <a:rPr lang="en-GB">
                <a:solidFill>
                  <a:srgbClr val="FFFFFF"/>
                </a:solidFill>
              </a:rPr>
              <a:t>Parents, working professionals (interested in higher education or shift in career), researchers.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75" name="Google Shape;275;p20"/>
          <p:cNvSpPr txBox="1"/>
          <p:nvPr/>
        </p:nvSpPr>
        <p:spPr>
          <a:xfrm>
            <a:off x="606975" y="3755869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76" name="Google Shape;276;p20"/>
          <p:cNvSpPr txBox="1"/>
          <p:nvPr>
            <p:ph idx="1" type="body"/>
          </p:nvPr>
        </p:nvSpPr>
        <p:spPr>
          <a:xfrm>
            <a:off x="1339875" y="3755896"/>
            <a:ext cx="39495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</a:rPr>
              <a:t>Tertiary Target Group :</a:t>
            </a:r>
            <a:br>
              <a:rPr lang="en-GB">
                <a:solidFill>
                  <a:srgbClr val="FFFFFF"/>
                </a:solidFill>
              </a:rPr>
            </a:br>
            <a:r>
              <a:rPr lang="en-GB">
                <a:solidFill>
                  <a:srgbClr val="FFFFFF"/>
                </a:solidFill>
              </a:rPr>
              <a:t>Companies, incubators and potential recruiters.</a:t>
            </a:r>
            <a:br>
              <a:rPr lang="en-GB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  <p:pic>
        <p:nvPicPr>
          <p:cNvPr id="277" name="Google Shape;277;p20"/>
          <p:cNvPicPr preferRelativeResize="0"/>
          <p:nvPr/>
        </p:nvPicPr>
        <p:blipFill rotWithShape="1">
          <a:blip r:embed="rId6">
            <a:alphaModFix/>
          </a:blip>
          <a:srcRect b="42269" l="0" r="0" t="0"/>
          <a:stretch/>
        </p:blipFill>
        <p:spPr>
          <a:xfrm>
            <a:off x="6381999" y="450250"/>
            <a:ext cx="2084400" cy="8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Hyperlinking</a:t>
            </a:r>
            <a:endParaRPr/>
          </a:p>
        </p:txBody>
      </p:sp>
      <p:sp>
        <p:nvSpPr>
          <p:cNvPr id="283" name="Google Shape;283;p21"/>
          <p:cNvSpPr txBox="1"/>
          <p:nvPr/>
        </p:nvSpPr>
        <p:spPr>
          <a:xfrm>
            <a:off x="1297500" y="891800"/>
            <a:ext cx="52203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Avoiding Bit.ly links (costing credibility).</a:t>
            </a:r>
            <a:endParaRPr sz="900"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284" name="Google Shape;28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00" y="1914100"/>
            <a:ext cx="2145807" cy="292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0335" y="1914100"/>
            <a:ext cx="2061666" cy="2921048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1"/>
          <p:cNvSpPr txBox="1"/>
          <p:nvPr/>
        </p:nvSpPr>
        <p:spPr>
          <a:xfrm>
            <a:off x="4663000" y="2011500"/>
            <a:ext cx="52203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Too many links on page.</a:t>
            </a:r>
            <a:endParaRPr sz="900"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287" name="Google Shape;28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5425" y="2791150"/>
            <a:ext cx="1865250" cy="20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3073" y="2791142"/>
            <a:ext cx="2249553" cy="204401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1"/>
          <p:cNvSpPr txBox="1"/>
          <p:nvPr/>
        </p:nvSpPr>
        <p:spPr>
          <a:xfrm>
            <a:off x="241100" y="1644600"/>
            <a:ext cx="19914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Roboto Serif"/>
                <a:ea typeface="Roboto Serif"/>
                <a:cs typeface="Roboto Serif"/>
                <a:sym typeface="Roboto Serif"/>
              </a:rPr>
              <a:t>Facebook</a:t>
            </a:r>
            <a:endParaRPr sz="1000">
              <a:solidFill>
                <a:srgbClr val="D9D9D9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90" name="Google Shape;290;p21"/>
          <p:cNvSpPr txBox="1"/>
          <p:nvPr/>
        </p:nvSpPr>
        <p:spPr>
          <a:xfrm>
            <a:off x="4695425" y="2489025"/>
            <a:ext cx="19914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Roboto Serif"/>
                <a:ea typeface="Roboto Serif"/>
                <a:cs typeface="Roboto Serif"/>
                <a:sym typeface="Roboto Serif"/>
              </a:rPr>
              <a:t>Twitter</a:t>
            </a:r>
            <a:endParaRPr sz="1000">
              <a:solidFill>
                <a:srgbClr val="D9D9D9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291" name="Google Shape;291;p21"/>
          <p:cNvPicPr preferRelativeResize="0"/>
          <p:nvPr/>
        </p:nvPicPr>
        <p:blipFill rotWithShape="1">
          <a:blip r:embed="rId7">
            <a:alphaModFix/>
          </a:blip>
          <a:srcRect b="42269" l="0" r="0" t="0"/>
          <a:stretch/>
        </p:blipFill>
        <p:spPr>
          <a:xfrm>
            <a:off x="6381999" y="450250"/>
            <a:ext cx="2084400" cy="8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Hyperlinking</a:t>
            </a:r>
            <a:endParaRPr/>
          </a:p>
        </p:txBody>
      </p:sp>
      <p:pic>
        <p:nvPicPr>
          <p:cNvPr id="297" name="Google Shape;297;p22"/>
          <p:cNvPicPr preferRelativeResize="0"/>
          <p:nvPr/>
        </p:nvPicPr>
        <p:blipFill rotWithShape="1">
          <a:blip r:embed="rId3">
            <a:alphaModFix/>
          </a:blip>
          <a:srcRect b="0" l="14111" r="14111" t="0"/>
          <a:stretch/>
        </p:blipFill>
        <p:spPr>
          <a:xfrm rot="10800000">
            <a:off x="6238025" y="7367"/>
            <a:ext cx="2898000" cy="26916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98" name="Google Shape;298;p22"/>
          <p:cNvSpPr txBox="1"/>
          <p:nvPr/>
        </p:nvSpPr>
        <p:spPr>
          <a:xfrm>
            <a:off x="1297500" y="991100"/>
            <a:ext cx="56097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Can improve aesthetic and promote engagement.</a:t>
            </a:r>
            <a:endParaRPr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99" name="Google Shape;299;p22"/>
          <p:cNvSpPr txBox="1"/>
          <p:nvPr/>
        </p:nvSpPr>
        <p:spPr>
          <a:xfrm>
            <a:off x="1346738" y="1540800"/>
            <a:ext cx="19914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Roboto Serif"/>
                <a:ea typeface="Roboto Serif"/>
                <a:cs typeface="Roboto Serif"/>
                <a:sym typeface="Roboto Serif"/>
              </a:rPr>
              <a:t>Linkedin</a:t>
            </a:r>
            <a:endParaRPr sz="1000">
              <a:solidFill>
                <a:srgbClr val="D9D9D9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300" name="Google Shape;30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9963" y="1781175"/>
            <a:ext cx="5408001" cy="31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2"/>
          <p:cNvPicPr preferRelativeResize="0"/>
          <p:nvPr/>
        </p:nvPicPr>
        <p:blipFill rotWithShape="1">
          <a:blip r:embed="rId5">
            <a:alphaModFix/>
          </a:blip>
          <a:srcRect b="42269" l="0" r="0" t="0"/>
          <a:stretch/>
        </p:blipFill>
        <p:spPr>
          <a:xfrm>
            <a:off x="7365224" y="584887"/>
            <a:ext cx="2084400" cy="8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Hyperlinking</a:t>
            </a:r>
            <a:endParaRPr/>
          </a:p>
        </p:txBody>
      </p:sp>
      <p:sp>
        <p:nvSpPr>
          <p:cNvPr id="307" name="Google Shape;307;p23"/>
          <p:cNvSpPr txBox="1"/>
          <p:nvPr/>
        </p:nvSpPr>
        <p:spPr>
          <a:xfrm>
            <a:off x="1365325" y="4818350"/>
            <a:ext cx="945300" cy="1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Roboto Serif"/>
                <a:ea typeface="Roboto Serif"/>
                <a:cs typeface="Roboto Serif"/>
                <a:sym typeface="Roboto Serif"/>
              </a:rPr>
              <a:t>Linkedin</a:t>
            </a:r>
            <a:endParaRPr sz="1000">
              <a:solidFill>
                <a:srgbClr val="D9D9D9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308" name="Google Shape;308;p23"/>
          <p:cNvSpPr txBox="1"/>
          <p:nvPr/>
        </p:nvSpPr>
        <p:spPr>
          <a:xfrm>
            <a:off x="1297500" y="863850"/>
            <a:ext cx="48057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Example of </a:t>
            </a: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invisible</a:t>
            </a: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 hyperlink in posts</a:t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309" name="Google Shape;30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4025" y="1476500"/>
            <a:ext cx="3092987" cy="317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3"/>
          <p:cNvPicPr preferRelativeResize="0"/>
          <p:nvPr/>
        </p:nvPicPr>
        <p:blipFill rotWithShape="1">
          <a:blip r:embed="rId4">
            <a:alphaModFix/>
          </a:blip>
          <a:srcRect b="0" l="0" r="60057" t="0"/>
          <a:stretch/>
        </p:blipFill>
        <p:spPr>
          <a:xfrm>
            <a:off x="4631229" y="1476500"/>
            <a:ext cx="2672250" cy="3173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1" name="Google Shape;311;p23"/>
          <p:cNvCxnSpPr/>
          <p:nvPr/>
        </p:nvCxnSpPr>
        <p:spPr>
          <a:xfrm>
            <a:off x="4425505" y="1642523"/>
            <a:ext cx="0" cy="285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12" name="Google Shape;312;p23"/>
          <p:cNvPicPr preferRelativeResize="0"/>
          <p:nvPr/>
        </p:nvPicPr>
        <p:blipFill rotWithShape="1">
          <a:blip r:embed="rId5">
            <a:alphaModFix/>
          </a:blip>
          <a:srcRect b="0" l="14111" r="14111" t="0"/>
          <a:stretch/>
        </p:blipFill>
        <p:spPr>
          <a:xfrm rot="10800000">
            <a:off x="6238025" y="7367"/>
            <a:ext cx="2898000" cy="2691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313" name="Google Shape;313;p23"/>
          <p:cNvPicPr preferRelativeResize="0"/>
          <p:nvPr/>
        </p:nvPicPr>
        <p:blipFill rotWithShape="1">
          <a:blip r:embed="rId6">
            <a:alphaModFix/>
          </a:blip>
          <a:srcRect b="42269" l="0" r="0" t="0"/>
          <a:stretch/>
        </p:blipFill>
        <p:spPr>
          <a:xfrm>
            <a:off x="7365224" y="584887"/>
            <a:ext cx="2084400" cy="8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4"/>
          <p:cNvSpPr txBox="1"/>
          <p:nvPr>
            <p:ph type="title"/>
          </p:nvPr>
        </p:nvSpPr>
        <p:spPr>
          <a:xfrm>
            <a:off x="1297500" y="393750"/>
            <a:ext cx="7038900" cy="51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Engagement</a:t>
            </a:r>
            <a:endParaRPr/>
          </a:p>
        </p:txBody>
      </p:sp>
      <p:pic>
        <p:nvPicPr>
          <p:cNvPr id="319" name="Google Shape;3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200" y="1316025"/>
            <a:ext cx="2629408" cy="345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037" y="1318034"/>
            <a:ext cx="2629413" cy="3452102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4"/>
          <p:cNvSpPr txBox="1"/>
          <p:nvPr/>
        </p:nvSpPr>
        <p:spPr>
          <a:xfrm>
            <a:off x="1297500" y="787988"/>
            <a:ext cx="56097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18 out of last 24 posts were just buildings. </a:t>
            </a:r>
            <a:endParaRPr sz="1200"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322" name="Google Shape;322;p24"/>
          <p:cNvSpPr txBox="1"/>
          <p:nvPr/>
        </p:nvSpPr>
        <p:spPr>
          <a:xfrm>
            <a:off x="1321000" y="4846325"/>
            <a:ext cx="19914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Roboto Serif"/>
                <a:ea typeface="Roboto Serif"/>
                <a:cs typeface="Roboto Serif"/>
                <a:sym typeface="Roboto Serif"/>
              </a:rPr>
              <a:t>Instagram</a:t>
            </a:r>
            <a:endParaRPr sz="1000">
              <a:solidFill>
                <a:srgbClr val="D9D9D9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323" name="Google Shape;323;p24"/>
          <p:cNvPicPr preferRelativeResize="0"/>
          <p:nvPr/>
        </p:nvPicPr>
        <p:blipFill rotWithShape="1">
          <a:blip r:embed="rId5">
            <a:alphaModFix/>
          </a:blip>
          <a:srcRect b="0" l="14111" r="14111" t="0"/>
          <a:stretch/>
        </p:blipFill>
        <p:spPr>
          <a:xfrm rot="10800000">
            <a:off x="6238025" y="7367"/>
            <a:ext cx="2898000" cy="2691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324" name="Google Shape;324;p24"/>
          <p:cNvPicPr preferRelativeResize="0"/>
          <p:nvPr/>
        </p:nvPicPr>
        <p:blipFill rotWithShape="1">
          <a:blip r:embed="rId6">
            <a:alphaModFix/>
          </a:blip>
          <a:srcRect b="42269" l="0" r="0" t="0"/>
          <a:stretch/>
        </p:blipFill>
        <p:spPr>
          <a:xfrm>
            <a:off x="7365224" y="584887"/>
            <a:ext cx="2084400" cy="8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Engagement</a:t>
            </a:r>
            <a:endParaRPr/>
          </a:p>
        </p:txBody>
      </p:sp>
      <p:sp>
        <p:nvSpPr>
          <p:cNvPr id="330" name="Google Shape;330;p25"/>
          <p:cNvSpPr txBox="1"/>
          <p:nvPr/>
        </p:nvSpPr>
        <p:spPr>
          <a:xfrm>
            <a:off x="1297500" y="787988"/>
            <a:ext cx="61338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Multiple pages chip away engagement. ‘Repost’ strategy!</a:t>
            </a:r>
            <a:endParaRPr sz="1000"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331" name="Google Shape;331;p25"/>
          <p:cNvSpPr txBox="1"/>
          <p:nvPr/>
        </p:nvSpPr>
        <p:spPr>
          <a:xfrm>
            <a:off x="4006875" y="4809800"/>
            <a:ext cx="19914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Roboto Serif"/>
                <a:ea typeface="Roboto Serif"/>
                <a:cs typeface="Roboto Serif"/>
                <a:sym typeface="Roboto Serif"/>
              </a:rPr>
              <a:t>Instagram</a:t>
            </a:r>
            <a:endParaRPr sz="1000">
              <a:solidFill>
                <a:srgbClr val="D9D9D9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332" name="Google Shape;3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050" y="1340075"/>
            <a:ext cx="2570999" cy="362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5"/>
          <p:cNvPicPr preferRelativeResize="0"/>
          <p:nvPr/>
        </p:nvPicPr>
        <p:blipFill rotWithShape="1">
          <a:blip r:embed="rId4">
            <a:alphaModFix/>
          </a:blip>
          <a:srcRect b="0" l="14111" r="14111" t="0"/>
          <a:stretch/>
        </p:blipFill>
        <p:spPr>
          <a:xfrm rot="10800000">
            <a:off x="6238025" y="7367"/>
            <a:ext cx="2898000" cy="2691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334" name="Google Shape;334;p25"/>
          <p:cNvPicPr preferRelativeResize="0"/>
          <p:nvPr/>
        </p:nvPicPr>
        <p:blipFill rotWithShape="1">
          <a:blip r:embed="rId5">
            <a:alphaModFix/>
          </a:blip>
          <a:srcRect b="42269" l="0" r="0" t="0"/>
          <a:stretch/>
        </p:blipFill>
        <p:spPr>
          <a:xfrm>
            <a:off x="7365224" y="584887"/>
            <a:ext cx="2084400" cy="85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5"/>
          <p:cNvSpPr txBox="1"/>
          <p:nvPr/>
        </p:nvSpPr>
        <p:spPr>
          <a:xfrm>
            <a:off x="4704800" y="2378125"/>
            <a:ext cx="3317700" cy="13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Multiple Instagram pages chip away at the target group and segregate the interactions</a:t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with Dalu. For example Dalstudentlife has more engagement with the Dal community</a:t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than the Dalhousieu page on Instagram.</a:t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FFFF00"/>
      </a:lt2>
      <a:accent1>
        <a:srgbClr val="FFD966"/>
      </a:accent1>
      <a:accent2>
        <a:srgbClr val="FFFF00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